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6" roundtripDataSignature="AMtx7mhy2EGxrLIrl37UbefLIIlOCFpf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4226689" y="57090"/>
            <a:ext cx="3738622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MicroBooNE Collaboration 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1676400" y="609600"/>
            <a:ext cx="8839200" cy="604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University of Bern, Switzerland: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R. Diurba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b="0" i="0" lang="en-US" sz="700" u="none" cap="none" strike="noStrike">
                <a:solidFill>
                  <a:srgbClr val="043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Kreslo, </a:t>
            </a:r>
            <a:r>
              <a:rPr b="0" i="0" lang="en-US" sz="700" u="none" cap="none" strike="noStrike">
                <a:solidFill>
                  <a:srgbClr val="043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S. Mulleriababu,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700" u="none" cap="none" strike="noStrike">
                <a:solidFill>
                  <a:srgbClr val="043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C. Rudolf von Rohr, 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M. Weber</a:t>
            </a:r>
            <a:endParaRPr b="0" i="1" sz="7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Brookhaven: 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M. Bishai,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W. Gu, X. Ji, 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Y. Li,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N. Nayak, 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X. Qian, V. Radeka,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D. Torbunov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B. Viren,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H. Wei, H. Yu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C. Zhang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University of California, Santa Barbara: 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D. Caratelli,</a:t>
            </a:r>
            <a:r>
              <a:rPr b="0" i="1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X. Luo, </a:t>
            </a:r>
            <a:r>
              <a:rPr b="0" i="0" lang="en-US" sz="700" u="none" cap="none" strike="noStrike">
                <a:solidFill>
                  <a:srgbClr val="043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N. Kaneshige, M. Leibovitch,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D. Totani</a:t>
            </a:r>
            <a:r>
              <a:rPr b="0" i="0" lang="en-US" sz="700" u="none" cap="none" strike="noStrike">
                <a:solidFill>
                  <a:srgbClr val="043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E. Yandel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University of Cambridge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b="0" i="0" lang="en-US" sz="700" u="none" cap="none" strike="noStrike">
                <a:solidFill>
                  <a:srgbClr val="3366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J. Anthony,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S. Dennis</a:t>
            </a:r>
            <a:r>
              <a:rPr b="0" i="0" lang="en-US" sz="700" u="none" cap="none" strike="noStrike">
                <a:solidFill>
                  <a:srgbClr val="3366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P. Detje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700" u="none" cap="none" strike="noStrike">
                <a:solidFill>
                  <a:srgbClr val="3366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A. Moor, J. Shi, A. Smith, N. Taniuchi, 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M. Uchida, </a:t>
            </a:r>
            <a:r>
              <a:rPr b="0" i="0" lang="en-US" sz="700" u="none" cap="none" strike="noStrike">
                <a:solidFill>
                  <a:srgbClr val="3366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K. Wresilo</a:t>
            </a:r>
            <a:endParaRPr b="0" i="0" sz="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University of Chicago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b="0" i="0" lang="en-US" sz="700" u="none" cap="none" strike="noStrike">
                <a:solidFill>
                  <a:srgbClr val="043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K. Miller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D.W. Schmitz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CIEMAT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J. Crespo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University of Cincinnati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R.A. Johnson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Colorado State University: </a:t>
            </a:r>
            <a:r>
              <a:rPr b="0" i="0" lang="en-US" sz="700" u="none" cap="none" strike="noStrike">
                <a:solidFill>
                  <a:srgbClr val="043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D. Carber, I. Caro Terrazas,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A. Mogan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b="0" i="0" lang="en-US" sz="700" u="none" cap="none" strike="noStrike">
                <a:solidFill>
                  <a:srgbClr val="043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M. Mooney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Columbia University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L. Camilleri, </a:t>
            </a:r>
            <a:r>
              <a:rPr b="0" i="0" lang="en-US" sz="700" u="none" cap="none" strike="noStrike">
                <a:solidFill>
                  <a:srgbClr val="3366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D. Cianci, G. Ge, Y.-J. Jwa,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D. Kalra,</a:t>
            </a:r>
            <a:r>
              <a:rPr b="0" i="0" lang="en-US" sz="700" u="none" cap="none" strike="noStrike">
                <a:solidFill>
                  <a:srgbClr val="3366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G. Karagiorgi, W. Seligman, M. Shaevitz</a:t>
            </a:r>
            <a:endParaRPr b="0" i="0" sz="700" u="none" cap="none" strike="noStrike">
              <a:solidFill>
                <a:srgbClr val="0432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University of Edinburgh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A. Hamer, </a:t>
            </a:r>
            <a:r>
              <a:rPr b="0" i="0" lang="en-US" sz="700" u="none" cap="none" strike="noStrike">
                <a:solidFill>
                  <a:srgbClr val="043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J.-Y. Li,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M. Nebot-Guinot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b="0" i="0" lang="en-US" sz="700" u="none" cap="none" strike="noStrike">
                <a:solidFill>
                  <a:srgbClr val="043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H. Parkinson, 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A.M. Szelc</a:t>
            </a:r>
            <a:endParaRPr b="0" i="1" sz="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Fermilab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S. Balasubramanian, V. Basque, M. Bhattacharya, S. Berkman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F. Cavanna, G. Cerati,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M. Del Tutto, 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A. Ereditato (joint with Yale),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S. Gardiner, E. Gramellini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H. Greenlee, C. James, W. Ketchum, M. Kirby, T. Kobilarcik,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T. Mohayai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C. Moore, O. Palamara, Z. Pavlovic, J.L. Raaf, 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A. Schukraft,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R. Sharankova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E. Snider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M. Stancari, J. St. John, T. Strauss, </a:t>
            </a:r>
            <a:r>
              <a:rPr b="0" i="0" lang="en-US" sz="70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M. Toups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S. Wolbers,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M. Wospakrik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W. Wu, 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T. Yang,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L. Yates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G.P. Zeller, J, Zennamo</a:t>
            </a:r>
            <a:endParaRPr b="0" i="0" sz="7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University of Granada: 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D. Gamez</a:t>
            </a:r>
            <a:endParaRPr b="0" i="0" sz="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Harvard University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b="0" i="0" lang="en-US" sz="700" u="none" cap="none" strike="noStrike">
                <a:solidFill>
                  <a:srgbClr val="043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L. Bathe-Peters, J. Book, N. Foppiani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R. Guenette,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S. Prince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Illinois Institute of Technology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b="0" i="0" lang="en-US" sz="700" u="none" cap="none" strike="noStrike">
                <a:solidFill>
                  <a:srgbClr val="043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D. Andrade Aldana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R. Dorrill, W. Foreman</a:t>
            </a:r>
            <a:r>
              <a:rPr b="0" i="0" lang="en-US" sz="700" u="none" cap="none" strike="noStrike">
                <a:solidFill>
                  <a:srgbClr val="3366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B. Littlejohn</a:t>
            </a:r>
            <a:endParaRPr b="0" i="0" sz="700" u="none" cap="none" strike="noStrik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Kansas State University:</a:t>
            </a:r>
            <a:r>
              <a:rPr b="0" i="0" lang="en-US" sz="700" u="none" cap="none" strike="noStrike">
                <a:solidFill>
                  <a:srgbClr val="043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T. Bolton, G. Horton-Smith,</a:t>
            </a:r>
            <a:r>
              <a:rPr b="0" i="0" lang="en-US" sz="7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700" u="none" cap="none" strike="noStrike">
                <a:solidFill>
                  <a:srgbClr val="043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N. Martinez Figueroa, J. Tyler</a:t>
            </a:r>
            <a:endParaRPr b="0" i="0" sz="700" u="none" cap="none" strike="noStrike">
              <a:solidFill>
                <a:srgbClr val="3366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Lancaster University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A. Blake, </a:t>
            </a:r>
            <a:r>
              <a:rPr b="0" i="0" lang="en-US" sz="700" u="none" cap="none" strike="noStrike">
                <a:solidFill>
                  <a:srgbClr val="043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A. Devitt</a:t>
            </a:r>
            <a:r>
              <a:rPr b="0" i="0" lang="en-US" sz="700" u="none" cap="none" strike="noStrike">
                <a:solidFill>
                  <a:srgbClr val="3366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J. Nowak, </a:t>
            </a:r>
            <a:r>
              <a:rPr b="0" i="0" lang="en-US" sz="700" u="none" cap="none" strike="noStrike">
                <a:solidFill>
                  <a:srgbClr val="043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N. Patel, I. Pophale, C. Thorpe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Los Alamos: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R. Fine, 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S. Gollapinni (joint with UTK), </a:t>
            </a:r>
            <a:r>
              <a:rPr b="0" i="0" lang="en-US" sz="700" u="none" cap="none" strike="noStrike">
                <a:solidFill>
                  <a:srgbClr val="043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R. Hicks, 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W.C. Louis,</a:t>
            </a:r>
            <a:r>
              <a:rPr b="0" i="0" lang="en-US" sz="700" u="none" cap="none" strike="noStrike">
                <a:solidFill>
                  <a:srgbClr val="043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N. Oza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b="0" i="0" lang="en-US" sz="700" u="none" cap="none" strike="noStrike">
                <a:solidFill>
                  <a:srgbClr val="043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M. Ross-Lonergan</a:t>
            </a:r>
            <a:endParaRPr b="0" i="0" sz="700" u="none" cap="none" strike="noStrike">
              <a:solidFill>
                <a:srgbClr val="0432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Louisiana State University: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H. Wei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University of Manchester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b="0" i="0" lang="en-US" sz="700" u="none" cap="none" strike="noStrike">
                <a:solidFill>
                  <a:srgbClr val="043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L. Arellano, A. Bhanderi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b="0" i="0" lang="en-US" sz="700" u="sng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J.J. Evans*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b="0" i="0" lang="en-US" sz="700" u="none" cap="none" strike="noStrike">
                <a:solidFill>
                  <a:srgbClr val="043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O. Gunnar Finnerud, O. Goodwin, P. Green,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P. Guzowski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b="0" i="0" lang="en-US" sz="700" u="none" cap="none" strike="noStrike">
                <a:solidFill>
                  <a:srgbClr val="043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M. Reggiani-Guzzo, 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rgbClr val="0432FF"/>
              </a:buClr>
              <a:buSzPts val="700"/>
              <a:buFont typeface="Times New Roman"/>
              <a:buNone/>
            </a:pPr>
            <a:r>
              <a:rPr b="0" i="0" lang="en-US" sz="700" u="none" cap="none" strike="noStrike">
                <a:solidFill>
                  <a:srgbClr val="043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D. Marsden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N. McConkey,</a:t>
            </a:r>
            <a:r>
              <a:rPr b="0" i="0" lang="en-US" sz="700" u="none" cap="none" strike="noStrike">
                <a:solidFill>
                  <a:srgbClr val="043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K. Mistry, L. Mora Lepin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A. Navrer-Agasson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S. Söldner-Rembold</a:t>
            </a:r>
            <a:endParaRPr b="0" i="0" sz="7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University of Michigan, Ann Arbor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b="0" i="0" lang="en-US" sz="700" u="none" cap="none" strike="noStrike">
                <a:solidFill>
                  <a:srgbClr val="043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B. Bogart,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J. Spitz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University of Minnesota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A. Furmanski,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C. Hilgenberg. </a:t>
            </a:r>
            <a:r>
              <a:rPr b="0" i="0" lang="en-US" sz="700" u="none" cap="none" strike="noStrike">
                <a:solidFill>
                  <a:srgbClr val="043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B. Irwin, N. Pallat</a:t>
            </a:r>
            <a:endParaRPr b="0" i="0" sz="700" u="none" cap="none" strike="noStrik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MIT-HEP</a:t>
            </a:r>
            <a:r>
              <a:rPr b="0" i="1" lang="en-US" sz="700" u="none" cap="none" strike="noStrike">
                <a:solidFill>
                  <a:srgbClr val="3366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J.M. Conrad,</a:t>
            </a:r>
            <a:r>
              <a:rPr b="0" i="0" lang="en-US" sz="700" u="none" cap="none" strike="noStrike">
                <a:solidFill>
                  <a:srgbClr val="3366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N. Kamp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MIT-NP</a:t>
            </a:r>
            <a:r>
              <a:rPr b="0" i="1" lang="en-US" sz="700" u="none" cap="none" strike="noStrike">
                <a:solidFill>
                  <a:srgbClr val="3366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J. Barrow 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(joint with Tel Aviv), 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O. Hen, </a:t>
            </a:r>
            <a:r>
              <a:rPr b="0" i="0" lang="en-US" sz="700" u="none" cap="none" strike="noStrike">
                <a:solidFill>
                  <a:srgbClr val="3366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A. Papadopoulou, N. Wright</a:t>
            </a:r>
            <a:endParaRPr b="0" i="0" sz="700" u="none" cap="none" strike="noStrik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 Mexico State University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 V. Papavassiliou, S.F. Pate,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L. Ren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b="0" i="0" lang="en-US" sz="700" u="none" cap="none" strike="noStrike">
                <a:solidFill>
                  <a:srgbClr val="3366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S. Sword-Fehlberg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University of Oxford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K. Duffy, G. Barr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University of Pittsburgh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S. Dytman, D. Naples, V. Paolone, </a:t>
            </a:r>
            <a:r>
              <a:rPr b="0" i="0" lang="en-US" sz="700" u="none" cap="none" strike="noStrike">
                <a:solidFill>
                  <a:srgbClr val="043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L. Rice</a:t>
            </a:r>
            <a:endParaRPr b="0" i="0" sz="700" u="none" cap="none" strike="noStrik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Rutgers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A. Mastbaum,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Lepetic, </a:t>
            </a:r>
            <a:r>
              <a:rPr b="0" i="0" lang="en-US" sz="700" u="none" cap="none" strike="noStrike">
                <a:solidFill>
                  <a:srgbClr val="043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K. Lin</a:t>
            </a:r>
            <a:endParaRPr b="0" i="0" sz="700" u="none" cap="none" strike="noStrik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SLAC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Y. Chen, 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M. Convery,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R. Itay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L. Rochester, 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K. Terao, Y-T. Tsai, T. Usher</a:t>
            </a:r>
            <a:endParaRPr b="0" i="0" sz="7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South Dakota School of Mines &amp; Technology 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D. Martinez, </a:t>
            </a:r>
            <a:r>
              <a:rPr b="0" i="0" lang="en-US" sz="700" u="none" cap="none" strike="noStrike">
                <a:solidFill>
                  <a:srgbClr val="043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J. Rodriguez Rondon, A. Sitraka</a:t>
            </a:r>
            <a:endParaRPr b="0" i="0" sz="700" u="none" cap="none" strike="noStrike">
              <a:solidFill>
                <a:srgbClr val="0432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University of Southern Maine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B. Eberly</a:t>
            </a:r>
            <a:endParaRPr b="0" i="0" sz="700" u="none" cap="none" strike="noStrike">
              <a:solidFill>
                <a:srgbClr val="0432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Syracuse University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b="0" i="0" lang="en-US" sz="700" u="none" cap="none" strike="noStrike">
                <a:solidFill>
                  <a:srgbClr val="3366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A. Bhat, K. Manivannan,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M. Nunes, </a:t>
            </a:r>
            <a:r>
              <a:rPr b="0" i="0" lang="en-US" sz="700" u="none" cap="none" strike="noStrike">
                <a:solidFill>
                  <a:srgbClr val="3366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O. Rodriguez, 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M. Soderberg</a:t>
            </a:r>
            <a:endParaRPr b="0" i="0" sz="7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Tel Aviv University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A. Ashkenazi,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J. Barrow 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(joint with MIT-NP), E. Piasetzky</a:t>
            </a:r>
            <a:endParaRPr b="0" i="0" sz="7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University of Tennessee, Knoxville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S. Gollapinni (joint with LANL),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W. Tang</a:t>
            </a:r>
            <a:endParaRPr b="0" i="0" sz="700" u="none" cap="none" strike="noStrike">
              <a:solidFill>
                <a:srgbClr val="3366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University of Texas at Arlington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J. Asaadi, </a:t>
            </a:r>
            <a:r>
              <a:rPr b="0" i="0" lang="en-US" sz="700" u="none" cap="none" strike="noStrike">
                <a:solidFill>
                  <a:srgbClr val="3366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Z. Williams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Tufts University: </a:t>
            </a:r>
            <a:r>
              <a:rPr b="0" i="0" lang="en-US" sz="700" u="none" cap="none" strike="noStrike">
                <a:solidFill>
                  <a:srgbClr val="043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P. Abratenko, K. Mason, J. Mills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M. Rosenberg, 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T. Wongjirad</a:t>
            </a:r>
            <a:endParaRPr b="0" i="1" sz="7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Virginia Tech: 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C. Mariani</a:t>
            </a:r>
            <a:endParaRPr b="0" i="0" sz="700" u="none" cap="none" strike="noStrik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University of Warwick</a:t>
            </a:r>
            <a:r>
              <a:rPr b="0" i="0" lang="en-US" sz="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J. Marshall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</a:pPr>
            <a:r>
              <a:rPr b="0" i="1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Yale University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b="0" i="0" lang="en-US" sz="700" u="none" cap="none" strike="noStrike">
                <a:solidFill>
                  <a:srgbClr val="3366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L. Cooper-Troendle, 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B.T. Fleming, A. Ereditato (joint with FNAL), 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D. Franco, </a:t>
            </a:r>
            <a:r>
              <a:rPr b="0" i="0" lang="en-US" sz="700" u="none" cap="none" strike="noStrike">
                <a:solidFill>
                  <a:srgbClr val="043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L. Hagaman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</a:t>
            </a:r>
            <a:r>
              <a:rPr b="0" i="0" lang="en-US" sz="7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J.H. Jo, </a:t>
            </a:r>
            <a:r>
              <a:rPr b="0" i="0" lang="en-US" sz="700" u="none" cap="none" strike="noStrike">
                <a:solidFill>
                  <a:srgbClr val="3366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K.Li, </a:t>
            </a:r>
            <a:r>
              <a:rPr b="0" i="0" lang="en-US" sz="700" u="none" cap="none" strike="noStrike">
                <a:solidFill>
                  <a:srgbClr val="043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Ponce-Pinto</a:t>
            </a:r>
            <a:r>
              <a:rPr b="0" i="0" lang="en-US" sz="7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b="0" i="0" lang="en-US" sz="700" u="none" cap="none" strike="noStrike">
                <a:solidFill>
                  <a:srgbClr val="3366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G. Scanavini, A. White</a:t>
            </a:r>
            <a:endParaRPr b="0" i="0" sz="700" u="none" cap="none" strike="noStrik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1.jpg" id="86" name="Google Shape;8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703" y="-1266"/>
            <a:ext cx="1800226" cy="687066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 txBox="1"/>
          <p:nvPr/>
        </p:nvSpPr>
        <p:spPr>
          <a:xfrm>
            <a:off x="10772176" y="6465332"/>
            <a:ext cx="1151467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b="0" i="0" lang="en-US" sz="11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*spokespeople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9337665" y="4169282"/>
            <a:ext cx="2581200" cy="15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collaborators 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38 institutions 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b="0" i="0" lang="en-US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postdocs 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3366FF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r>
              <a:rPr lang="en-US" sz="180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b="0" i="0" lang="en-US" sz="1800" u="none" cap="none" strike="noStrike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 grad students 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3366FF"/>
              </a:buClr>
              <a:buSzPts val="1000"/>
              <a:buFont typeface="Calibri"/>
              <a:buNone/>
            </a:pPr>
            <a:r>
              <a:rPr b="0" i="0" lang="en-US" sz="1000" u="none" cap="none" strike="noStrike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           (3</a:t>
            </a:r>
            <a:r>
              <a:rPr lang="en-US" sz="1000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7</a:t>
            </a:r>
            <a:r>
              <a:rPr b="0" i="0" lang="en-US" sz="1000" u="none" cap="none" strike="noStrike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% international students)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3366FF"/>
              </a:buClr>
              <a:buSzPts val="1000"/>
              <a:buFont typeface="Calibri"/>
              <a:buNone/>
            </a:pPr>
            <a:r>
              <a:rPr b="0" i="0" lang="en-US" sz="1000" u="none" cap="none" strike="noStrike">
                <a:solidFill>
                  <a:srgbClr val="3366FF"/>
                </a:solidFill>
                <a:latin typeface="Calibri"/>
                <a:ea typeface="Calibri"/>
                <a:cs typeface="Calibri"/>
                <a:sym typeface="Calibri"/>
              </a:rPr>
              <a:t>            note: also includes Masters, post-bacc 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10208983" y="0"/>
            <a:ext cx="154337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March 2022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2022-03-17T22:44:08Z</dcterms:created>
  <dc:creator>Justin Evans</dc:creator>
</cp:coreProperties>
</file>