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y2EGxrLIrl37UbefLIIlOCFpf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226689" y="57090"/>
            <a:ext cx="3738622" cy="46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MicroBooNE Collaboration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676400" y="609600"/>
            <a:ext cx="8839200" cy="60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Bern, Switzerland: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Diurba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Kreslo,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Mulleriababu,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Rudolf von Rohr,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Weber</a:t>
            </a:r>
            <a:endParaRPr b="0" i="1" sz="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Brookhaven: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Bishai,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W. Gu, X. Ji,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Y. Li,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Nayak,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X. Qian, V. Radeka,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Torbunov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B. Viren,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H. Wei, H. Yu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Zhang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California, Santa Barbara: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Caratelli,</a:t>
            </a: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X. Luo,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Kaneshige, M. Leibovitch,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Totani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E. Yandel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Cambridge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 Anthony,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Dennis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P. Detje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Moor, J. Shi, A. Smith, N. Taniuchi,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Uchida,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K. Wresilo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Chicago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K. Miller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D.W. Schmitz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CIEMAT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J. Crespo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Cincinnati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R.A. Johnson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Colorado State University: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Carber, I. Caro Terrazas,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Mogan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Mooney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Columbia University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L. Camilleri,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Cianci, G. Ge, Y.-J. Jwa,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Kalra,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Karagiorgi, W. Seligman, M. Shaevitz</a:t>
            </a:r>
            <a:endParaRPr b="0" i="0" sz="700" u="none" cap="none" strike="noStrike">
              <a:solidFill>
                <a:srgbClr val="043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Edinburgh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Hamer,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J.-Y. Li,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Nebot-Guinot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H. Parkinson,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A.M. Szelc</a:t>
            </a:r>
            <a:endParaRPr b="0" i="1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Fermilab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Balasubramanian, V. Basque, M. Bhattacharya, S. Berkman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F. Cavanna, G. Cerati,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Del Tutto,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Ereditato (joint with Yale),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Gardiner, E. Gramellini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H. Greenlee, C. James, W. Ketchum, M. Kirby, T. Kobilarcik,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T. Mohayai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C. Moore, O. Palamara, Z. Pavlovic, J.L. Raaf,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Schukraft,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Sharankova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E. Snider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Stancari, J. St. John, T. Strauss, </a:t>
            </a:r>
            <a:r>
              <a:rPr b="0" i="0" lang="en-US" sz="7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Toups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 Wolbers,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Wospakrik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W. Wu,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T. Yang,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 Yates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G.P. Zeller, J, Zennamo</a:t>
            </a:r>
            <a:endParaRPr b="0" i="0" sz="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Granada: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Gamez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Harvard University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 Bathe-Peters, J. Book, N. Foppiani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Guenette,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Prince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Illinois Institute of Technology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Andrade Aldana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Dorrill, W. Foreman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Littlejohn</a:t>
            </a:r>
            <a:endParaRPr b="0" i="0" sz="7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Kansas State University: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T. Bolton, G. Horton-Smith,</a:t>
            </a:r>
            <a:r>
              <a:rPr b="0" i="0" lang="en-US" sz="7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Martinez Figueroa, J. Tyler</a:t>
            </a:r>
            <a:endParaRPr b="0" i="0" sz="700" u="none" cap="none" strike="noStrike">
              <a:solidFill>
                <a:srgbClr val="3366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Lancaster University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A. Blake,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Devitt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 Nowak,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Patel, I. Pophale, C. Thorpe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 Alamos: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Fine,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Gollapinni (joint with UTK),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Hicks,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W.C. Louis,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N. Oza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Ross-Lonergan</a:t>
            </a:r>
            <a:endParaRPr b="0" i="0" sz="700" u="none" cap="none" strike="noStrike">
              <a:solidFill>
                <a:srgbClr val="043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Louisiana State University: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H. Wei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Manchester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 Arellano, A. Bhanderi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J.J. Evans*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O. Gunnar Finnerud, O. Goodwin, P. Green,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Guzowski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Reggiani-Guzzo, 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432FF"/>
              </a:buClr>
              <a:buSzPts val="700"/>
              <a:buFont typeface="Times New Roman"/>
              <a:buNone/>
            </a:pP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Marsden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McConkey,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K. Mistry, L. Mora Lepin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Navrer-Agasson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Söldner-Rembold</a:t>
            </a:r>
            <a:endParaRPr b="0" i="0" sz="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Michigan, Ann Arbor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Bogart,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J. Spitz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Minnesota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A. Furmanski,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Hilgenberg.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Irwin, N. Pallat</a:t>
            </a:r>
            <a:endParaRPr b="0" i="0" sz="7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MIT-HEP</a:t>
            </a:r>
            <a:r>
              <a:rPr b="0" i="1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J.M. Conrad,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N. Kamp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MIT-NP</a:t>
            </a:r>
            <a:r>
              <a:rPr b="0" i="1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 Barrow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(joint with Tel Aviv),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O. Hen,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Papadopoulou, N. Wright</a:t>
            </a:r>
            <a:endParaRPr b="0" i="0" sz="7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Mexico State University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V. Papavassiliou, S.F. Pate,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 Ren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S. Sword-Fehlberg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Oxford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K. Duffy, G. Barr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Pittsburgh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S. Dytman, D. Naples, V. Paolone,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 Rice</a:t>
            </a:r>
            <a:endParaRPr b="0" i="0" sz="7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Rutgers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A. Mastbaum,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Lepetic,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K. Lin</a:t>
            </a:r>
            <a:endParaRPr b="0" i="0" sz="7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SLAC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Y. Chen,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Convery,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 Itay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L. Rochester, 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K. Terao, Y-T. Tsai, T. Usher</a:t>
            </a:r>
            <a:endParaRPr b="0" i="0" sz="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 Dakota School of Mines &amp; Technology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D. Martinez,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 Rodriguez Rondon, A. Sitraka</a:t>
            </a:r>
            <a:endParaRPr b="0" i="0" sz="700" u="none" cap="none" strike="noStrike">
              <a:solidFill>
                <a:srgbClr val="043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Southern Maine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B. Eberly</a:t>
            </a:r>
            <a:endParaRPr b="0" i="0" sz="700" u="none" cap="none" strike="noStrike">
              <a:solidFill>
                <a:srgbClr val="043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Syracuse University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Bhat, K. Manivannan,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Nunes,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O. Rodriguez,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Soderberg</a:t>
            </a:r>
            <a:endParaRPr b="0" i="0" sz="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 Aviv University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A. Ashkenazi,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 Barrow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(joint with MIT-NP), E. Piasetzky</a:t>
            </a:r>
            <a:endParaRPr b="0" i="0" sz="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Tennessee, Knoxville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S. Gollapinni (joint with LANL),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W. Tang</a:t>
            </a:r>
            <a:endParaRPr b="0" i="0" sz="700" u="none" cap="none" strike="noStrike">
              <a:solidFill>
                <a:srgbClr val="3366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Texas at Arlington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J. Asaadi,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Z. Williams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Tufts University: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Abratenko, K. Mason, J. Mills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Rosenberg,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T. Wongjirad</a:t>
            </a:r>
            <a:endParaRPr b="0" i="1" sz="7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Virginia Tech: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Mariani</a:t>
            </a:r>
            <a:endParaRPr b="0" i="0" sz="7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Warwick</a:t>
            </a:r>
            <a:r>
              <a:rPr b="0" i="0" lang="en-US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J. Marshall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Times New Roman"/>
              <a:buNone/>
            </a:pPr>
            <a:r>
              <a:rPr b="0" i="1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Yale University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 Cooper-Troendle,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B.T. Fleming, A. Ereditato (joint with FNAL), 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Franco,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L. Hagaman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0" i="0" lang="en-US" sz="7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J.H. Jo,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K.Li, </a:t>
            </a:r>
            <a:r>
              <a:rPr b="0" i="0" lang="en-US" sz="700" u="none" cap="none" strike="noStrike">
                <a:solidFill>
                  <a:srgbClr val="043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Ponce-Pinto</a:t>
            </a:r>
            <a:r>
              <a:rPr b="0" i="0" lang="en-US" sz="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en-US" sz="700" u="none" cap="none" strike="noStrik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 Scanavini, A. White</a:t>
            </a:r>
            <a:endParaRPr b="0" i="0" sz="7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1.jpg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03" y="-1266"/>
            <a:ext cx="1800226" cy="68706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0772176" y="6465332"/>
            <a:ext cx="1151467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-US" sz="11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*spokespeople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9337665" y="4169282"/>
            <a:ext cx="25812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collaborators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 institutions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postdocs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18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1800" u="none" cap="none" strike="noStrike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grad students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          (3</a:t>
            </a:r>
            <a:r>
              <a:rPr lang="en-US" sz="100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0" i="0" lang="en-US" sz="1000" u="none" cap="none" strike="noStrike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% international students)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1000"/>
              <a:buFont typeface="Calibri"/>
              <a:buNone/>
            </a:pPr>
            <a:r>
              <a:rPr b="0" i="0" lang="en-US" sz="1000" u="none" cap="none" strike="noStrike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           note: also includes Masters, post-bacc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208983" y="0"/>
            <a:ext cx="15433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2022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2022-03-17T22:44:08Z</dcterms:created>
  <dc:creator>Justin Evans</dc:creator>
</cp:coreProperties>
</file>